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7" r:id="rId4"/>
    <p:sldId id="261" r:id="rId5"/>
    <p:sldId id="283" r:id="rId6"/>
    <p:sldId id="259" r:id="rId7"/>
    <p:sldId id="284" r:id="rId8"/>
    <p:sldId id="288" r:id="rId9"/>
    <p:sldId id="296" r:id="rId10"/>
    <p:sldId id="289" r:id="rId11"/>
    <p:sldId id="293" r:id="rId12"/>
    <p:sldId id="264" r:id="rId13"/>
    <p:sldId id="297" r:id="rId14"/>
    <p:sldId id="290" r:id="rId15"/>
    <p:sldId id="300" r:id="rId16"/>
    <p:sldId id="298" r:id="rId17"/>
    <p:sldId id="262" r:id="rId18"/>
    <p:sldId id="294" r:id="rId19"/>
    <p:sldId id="299" r:id="rId20"/>
    <p:sldId id="268" r:id="rId21"/>
    <p:sldId id="270" r:id="rId22"/>
    <p:sldId id="275" r:id="rId23"/>
    <p:sldId id="269" r:id="rId2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7407"/>
    <a:srgbClr val="F99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D78813-C419-4B75-A921-5A36AF9D72CD}" v="58" dt="2024-02-14T15:45:48.223"/>
    <p1510:client id="{7B0380C7-66E7-4987-97AB-A61B4CCD1A1A}" v="2" dt="2024-02-15T11:29:18.1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24" autoAdjust="0"/>
  </p:normalViewPr>
  <p:slideViewPr>
    <p:cSldViewPr>
      <p:cViewPr varScale="1">
        <p:scale>
          <a:sx n="92" d="100"/>
          <a:sy n="92" d="100"/>
        </p:scale>
        <p:origin x="11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P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P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284805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0945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66215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41142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751451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227859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69642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7273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P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243572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03918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074518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E8A9A4-B6AE-49B0-9E97-202241FB24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s-E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1362211-FCA3-4397-9D3E-B54ADD81BA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s-E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3B7D473-8F37-403F-ABD9-756B1A9B6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CC0F893-BAA7-4817-B7D4-405C1FD08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B79059E-A306-490E-85A3-26AD26723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02378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41D4A9-06D7-4213-82EC-10DD2C4A6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s-E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EAB2877-B5C2-482C-9312-D1CE61853C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s-E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7AA76D-22AD-4F46-B48C-31F9B2A01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C91C167-C8EA-4627-902F-F4AB71F30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D11D9E6-4097-4289-B2E8-7ECC388A2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451691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6B0407-6178-4295-89BF-ABA5383C3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s-E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907C84A-0618-4C20-ADC8-E2A27B6FEF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03A8F99-33B8-4953-A602-66C83B131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A354D1-80D6-4499-A7D4-AD72D0BCD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00FB8D-E190-44B5-B911-F411952B7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66342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2206DD9-7EF8-4002-B174-3430FCE8F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s-E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72A42A-80DC-43CD-89F1-A137C92E9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s-E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09AB4A-867E-4485-88F5-0DA6617584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s-E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DC844EC-B987-44F9-AE76-84BBB4D39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2B39AA2-B0A6-46E5-91CC-AB17CBFCF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4798EE7-4808-4852-AC40-2C0EE53BB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98544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7C52F1-70A0-46B5-9CAE-C40C056A4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s-E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08C94F-FE19-43F3-AE8F-A6FFA6AD89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7E2EB5-75BC-43F1-A1A3-194C919523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s-E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47BAFE6-65F7-45F8-B9FA-A4E2E40D95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8F021E9-9E39-4FCC-80A3-199E0900A1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s-E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093C7CD-DD73-49EE-ACA6-AA74B35EE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A9317A6D-BF31-4E7D-A7FE-2CD396E78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A6431CF-4B60-4328-99D3-0FA2D1D88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14591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667C0F-7E96-4977-9CB7-ABFE2B0E6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s-E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97666E7-9AE8-4EC3-B37C-4BB7DED3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95650E2-37AA-4521-A2A0-F2F795FC5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C2E7750-F817-4879-93A3-A6D3B3138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6400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289EC28-B9DC-4ACB-808A-4C5EFA199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C812499-FEFE-45A8-97FA-2E1037858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47EE0F9-240F-4B8E-91AD-2F17DD5C5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10102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7452170-AA37-4DE4-841D-5FC81510A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s-E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DE4BFF-F963-4F8A-882A-C9C4E2337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s-E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D312B2-87C5-4115-BDBB-2E73752C6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FAAE9D5-96E5-4CE9-8CB8-E0CB34C40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4669BED-E716-4F23-A59E-CC1F95A2A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8EB5A47-DB2F-4F2B-A332-6D109E89F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15787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5B5CC5-B460-4E3C-A4BA-CFCE83EA4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s-E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1D6C519-3DBB-4F19-9394-D21CCFE2727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BFC2449-29DD-4232-91CC-0E76D5171E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4077821-8A3C-4B02-8284-9DFE5F870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D0AAD4F-E36B-4EB9-98DE-D6D716C931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8FEE58F-7798-48B6-B93C-DBF67E594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22077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253288-F1EE-4F50-AEB7-0B8E33993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s-E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15D40F1-F3A4-48D5-AEFB-9AC3D06314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s-E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32E532-BAB4-42A4-B95E-0D2262B74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6850C07-0BA4-4133-B5DB-3ACF3D10D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333680-3E62-4EE2-83D0-9E952C3DC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903803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D99C159-BC75-4948-98D8-9C182A08C3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s-E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12DDE3B-86F0-4CA1-B284-906C17A135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s-E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C5F346-55CD-48F1-A54E-E632671F7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BBC781-623F-4A13-8081-EAB960EB2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4191D3-3F5A-4284-9E56-29CE1CA9E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8768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B64AD-BB53-45A0-9F80-7AEC6EF6D30F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CC6C6F-F6AF-4F83-9E86-6CE50954FF67}" type="slidenum">
              <a:rPr lang="es-PE" smtClean="0"/>
              <a:pPr/>
              <a:t>‹N°›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P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P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051FB-ACB8-4D2D-B3C2-EFDB276E8DB8}" type="datetimeFigureOut">
              <a:rPr lang="fr-FR" smtClean="0"/>
              <a:pPr/>
              <a:t>21/05/2024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E3DCB8-B78B-454E-A984-C08390EEB615}" type="slidenum">
              <a:rPr lang="es-PE" smtClean="0"/>
              <a:pPr/>
              <a:t>‹N°›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17117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9C2315C-480A-40B2-8DB7-F851DE412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s-E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29DA5B-50D6-42B0-9149-9FE8ACE449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s-E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88AB36E-E348-44C9-B43A-F941268B5C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92B9BE-C2F4-4B4E-8E75-CF45E552C1FC}" type="datetimeFigureOut">
              <a:rPr lang="es-ES" smtClean="0"/>
              <a:t>21/05/2024</a:t>
            </a:fld>
            <a:endParaRPr lang="es-E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E2141A1-097A-4F04-9EB1-344651E06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D54386-BA3F-4966-AC0B-9D774E2C5C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ED67A-4C44-43DB-9F7D-2E4E9B62CBB6}" type="slidenum">
              <a:rPr lang="es-ES" smtClean="0"/>
              <a:t>‹N°›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56047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www.google.be/url?sa=i&amp;rct=j&amp;q=&amp;esrc=s&amp;source=images&amp;cd=&amp;cad=rja&amp;uact=8&amp;ved=0ahUKEwj3-OOMvr_QAhWGWhoKHadOC44QjRwIBw&amp;url=http://news.ecoledujournalisme.com/la-collecte-alimentaire-nourrit-de-plus-en-plus-de-jeunes/&amp;bvm=bv.139782543,d.d2s&amp;psig=AFQjCNGt6Cim5QUK2coXrxeH0eT_FRZOPA&amp;ust=1480011293889562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s://www.google.be/url?sa=i&amp;rct=j&amp;q=&amp;esrc=s&amp;source=images&amp;cd=&amp;cad=rja&amp;uact=8&amp;ved=0ahUKEwiL-eiC5L_QAhUJaRQKHf0ZBbMQjRwIBw&amp;url=http://reflectim.fr/search/chili+carte+monde/&amp;bvm=bv.139782543,d.d24&amp;psig=AFQjCNEQMVklVL2U7OrfKmwVn-qpl-vsMQ&amp;ust=1480021537193375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hyperlink" Target="https://www.google.be/url?sa=i&amp;rct=j&amp;q=&amp;esrc=s&amp;source=images&amp;cd=&amp;cad=rja&amp;uact=8&amp;ved=0ahUKEwiXgb-R4r_QAhWJvxQKHVbdCp0QjRwIBw&amp;url=http://www.boucherie-goldenbeef.com/tarifs/boeuf/&amp;bvm=bv.139782543,d.d24&amp;psig=AFQjCNEWw-qhcNCDaOKAYnrfzEPywG40_g&amp;ust=148002102961871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jpeg"/><Relationship Id="rId7" Type="http://schemas.openxmlformats.org/officeDocument/2006/relationships/image" Target="../media/image42.jpeg"/><Relationship Id="rId2" Type="http://schemas.openxmlformats.org/officeDocument/2006/relationships/hyperlink" Target="https://www.google.be/url?sa=i&amp;rct=j&amp;q=&amp;esrc=s&amp;source=images&amp;cd=&amp;cad=rja&amp;uact=8&amp;ved=0ahUKEwjGrZGZ7r_QAhUIUBQKHcJLDqkQjRwIBw&amp;url=http://www.jaimelesstartups.fr/achetons-local/&amp;bvm=bv.139782543,d.d24&amp;psig=AFQjCNEzDeB4ux2dnjIaILThfeL5-cGq4A&amp;ust=1480024264224308" TargetMode="Externa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s://www.google.be/url?sa=i&amp;rct=j&amp;q=&amp;esrc=s&amp;source=images&amp;cd=&amp;cad=rja&amp;uact=8&amp;ved=0ahUKEwjqzbnYyvbQAhXBwBQKHcCgBmwQjRwIBw&amp;url=http://www.alpha-virginis.com/relativite.htm&amp;bvm=bv.141536425,d.ZGg&amp;psig=AFQjCNF8GByYuMEfAaKOQCzedqOBgJhiyQ&amp;ust=1481904506349902" TargetMode="External"/><Relationship Id="rId5" Type="http://schemas.openxmlformats.org/officeDocument/2006/relationships/image" Target="../media/image41.jpeg"/><Relationship Id="rId4" Type="http://schemas.openxmlformats.org/officeDocument/2006/relationships/hyperlink" Target="https://www.google.be/url?sa=i&amp;rct=j&amp;q=&amp;esrc=s&amp;source=images&amp;cd=&amp;cad=rja&amp;uact=8&amp;ved=0ahUKEwjA7bHk7r_QAhWLXRQKHRoyDCUQjRwIBw&amp;url=http://www.ateliercuisinesenior.com/achats-de-saison/&amp;bvm=bv.139782543,d.d24&amp;psig=AFQjCNEQZqhvWWR5O_4lqDoMZ0T8TCDpLw&amp;ust=1480024362127304" TargetMode="External"/><Relationship Id="rId9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www.google.be/url?sa=i&amp;rct=j&amp;q=&amp;esrc=s&amp;source=images&amp;cd=&amp;cad=rja&amp;uact=8&amp;ved=0ahUKEwi-u9nL3b_QAhWBsxQKHbZSCjcQjRwIBw&amp;url=http://sitecoles.formiris.org/?WebZoneID=590&amp;ArticleID=6102&amp;bvm=bv.139782543,d.d24&amp;psig=AFQjCNGgKgWB3QqPOouigXxinEptzLrF9A&amp;ust=1480019794145942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8.jpeg"/><Relationship Id="rId7" Type="http://schemas.openxmlformats.org/officeDocument/2006/relationships/image" Target="../media/image46.png"/><Relationship Id="rId2" Type="http://schemas.openxmlformats.org/officeDocument/2006/relationships/hyperlink" Target="https://www.google.be/url?sa=i&amp;rct=j&amp;q=&amp;esrc=s&amp;source=images&amp;cd=&amp;cad=rja&amp;uact=8&amp;ved=0ahUKEwi0gc_v47_QAhXBuxQKHfUGCosQjRwIBw&amp;url=http://www.9h-18h.fr/les-10-encas-qui-devraient-etre-interdits-au-bureau/&amp;bvm=bv.139782543,d.d24&amp;psig=AFQjCNGT6cW-aJz_Wa4cMYDCs-ItxGvfKg&amp;ust=1480021487906634" TargetMode="Externa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png"/><Relationship Id="rId5" Type="http://schemas.openxmlformats.org/officeDocument/2006/relationships/image" Target="../media/image32.jpeg"/><Relationship Id="rId4" Type="http://schemas.openxmlformats.org/officeDocument/2006/relationships/hyperlink" Target="https://www.google.be/url?sa=i&amp;rct=j&amp;q=&amp;esrc=s&amp;source=images&amp;cd=&amp;cad=rja&amp;uact=8&amp;ved=0ahUKEwiXgb-R4r_QAhWJvxQKHVbdCp0QjRwIBw&amp;url=http://www.boucherie-goldenbeef.com/tarifs/boeuf/&amp;bvm=bv.139782543,d.d24&amp;psig=AFQjCNEWw-qhcNCDaOKAYnrfzEPywG40_g&amp;ust=1480021029618710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s://www.google.be/url?sa=i&amp;rct=j&amp;q=&amp;esrc=s&amp;source=images&amp;cd=&amp;cad=rja&amp;uact=8&amp;ved=0ahUKEwja4qqv8L_QAhXJXRQKHRCrBFYQjRwIBw&amp;url=http://www.ilovegenerator.com/merci-pour-love-votre-attention-2054939&amp;bvm=bv.139782543,d.d24&amp;psig=AFQjCNHj9Mz7tZw20KQMXM8TAyOMFoiVlw&amp;ust=1480024838738737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www.google.be/url?sa=i&amp;rct=j&amp;q=&amp;esrc=s&amp;source=images&amp;cd=&amp;cad=rja&amp;uact=8&amp;ved=0ahUKEwjDmPq-xL_QAhUIAxoKHc4XBPEQjRwIBw&amp;url=http://www.merule-expert.com/analyse-champignons.ws&amp;bvm=bv.139782543,d.d2s&amp;psig=AFQjCNEkTF2dX2j4Ka2SZbo1qmoAkDZsAQ&amp;ust=148001306682302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google.be/url?sa=i&amp;rct=j&amp;q=&amp;esrc=s&amp;source=images&amp;cd=&amp;cad=rja&amp;uact=8&amp;ved=0ahUKEwj9po743b_QAhUGWxQKHU13CQ8QjRwIBw&amp;url=http://www.mes-coloriages-preferes.biz/Dessin/Couleurs/Imprimer/Nature/Fruits/Banane/22859&amp;bvm=bv.139782543,d.d24&amp;psig=AFQjCNFAX3rjeXe5a0m4QPXdNdpZ7o9APw&amp;ust=1480019898523629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be/url?sa=i&amp;rct=j&amp;q=&amp;esrc=s&amp;source=images&amp;cd=&amp;cad=rja&amp;uact=8&amp;ved=0ahUKEwj9po743b_QAhUGWxQKHU13CQ8QjRwIBw&amp;url=http://www.mes-coloriages-preferes.biz/Dessin/Couleurs/Imprimer/Nature/Fruits/Banane/22859&amp;bvm=bv.139782543,d.d24&amp;psig=AFQjCNFAX3rjeXe5a0m4QPXdNdpZ7o9APw&amp;ust=1480019898523629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www.google.be/url?sa=i&amp;rct=j&amp;q=&amp;esrc=s&amp;source=images&amp;cd=&amp;cad=rja&amp;uact=8&amp;ved=0ahUKEwi0gc_v47_QAhXBuxQKHfUGCosQjRwIBw&amp;url=http://www.9h-18h.fr/les-10-encas-qui-devraient-etre-interdits-au-bureau/&amp;bvm=bv.139782543,d.d24&amp;psig=AFQjCNGT6cW-aJz_Wa4cMYDCs-ItxGvfKg&amp;ust=1480021487906634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>
                <a:latin typeface="Century Gothic" panose="020B0502020202020204" pitchFamily="34" charset="0"/>
                <a:cs typeface="Arial" pitchFamily="34" charset="0"/>
              </a:rPr>
              <a:t>KEDIMONKADI ? </a:t>
            </a:r>
          </a:p>
        </p:txBody>
      </p:sp>
      <p:pic>
        <p:nvPicPr>
          <p:cNvPr id="14342" name="Picture 6" descr="Résultat de recherche d'images pour &quot;caddy supermarché rempli&quot;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39552" y="1302012"/>
            <a:ext cx="5616625" cy="5245282"/>
          </a:xfrm>
          <a:prstGeom prst="rect">
            <a:avLst/>
          </a:prstGeom>
          <a:noFill/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105B4F61-6324-DA3C-044C-CE1A411418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2492076"/>
            <a:ext cx="4032448" cy="403244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Résultat de recherche d'images pour &quot;chili carte monde&quot;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301208"/>
          </a:xfrm>
          <a:prstGeom prst="rect">
            <a:avLst/>
          </a:prstGeom>
          <a:noFill/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E3A4E2B-5486-1330-96A3-4873112730D9}"/>
              </a:ext>
            </a:extLst>
          </p:cNvPr>
          <p:cNvSpPr txBox="1"/>
          <p:nvPr/>
        </p:nvSpPr>
        <p:spPr>
          <a:xfrm>
            <a:off x="2286000" y="584575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latin typeface="Century Gothic" panose="020B0502020202020204" pitchFamily="34" charset="0"/>
              </a:rPr>
              <a:t>Distance de Bruxelles : 11 896 kms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EB8255F-24E2-B58B-7A25-B2E3D480D2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389947" y="5445224"/>
            <a:ext cx="1509235" cy="108012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B7AC0D4-83CF-D95A-C61C-3A20D6ACA1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840" y="1700808"/>
            <a:ext cx="629899" cy="7941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0997C3E-095B-6705-5295-57F0AD4325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45" y="404664"/>
            <a:ext cx="3491880" cy="280831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75C51522-887E-8AEF-01E6-8B654F8FB6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911" r="12139"/>
          <a:stretch/>
        </p:blipFill>
        <p:spPr>
          <a:xfrm>
            <a:off x="89845" y="3284984"/>
            <a:ext cx="3474043" cy="3312368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581725" y="400854"/>
            <a:ext cx="5310755" cy="6196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rgbClr val="C00000"/>
                </a:solidFill>
                <a:effectLst/>
                <a:latin typeface="Kristen ITC" pitchFamily="66" charset="0"/>
                <a:cs typeface="Arial" pitchFamily="34" charset="0"/>
              </a:rPr>
              <a:t>POMMES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                                                                                          </a:t>
            </a: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entury Gothic" pitchFamily="34" charset="0"/>
                <a:cs typeface="Arial" pitchFamily="34" charset="0"/>
              </a:rPr>
              <a:t>Chili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entury Gothic" pitchFamily="34" charset="0"/>
                <a:cs typeface="Arial" pitchFamily="34" charset="0"/>
              </a:rPr>
              <a:t>                                                                         Capitale: Santiago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entury Gothic" pitchFamily="34" charset="0"/>
                <a:cs typeface="Arial" pitchFamily="34" charset="0"/>
              </a:rPr>
              <a:t>                                                                         Distance de Bruxelles:11896 kms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fr-FR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Arial" pitchFamily="34" charset="0"/>
            </a:endParaRPr>
          </a:p>
        </p:txBody>
      </p:sp>
      <p:pic>
        <p:nvPicPr>
          <p:cNvPr id="1028" name="Picture 4" descr="Une image contenant fruit, pomme, Aliments naturels, produits&#10;&#10;Description générée automatiquemen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521" y="426338"/>
            <a:ext cx="242887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Image 1" descr="Une image contenant Visage humain, personne, jeune enfant, habits&#10;&#10;Description générée automatiquem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33" y="1808820"/>
            <a:ext cx="2145721" cy="2268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707904" y="1799087"/>
            <a:ext cx="525658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BE" sz="1200" dirty="0"/>
          </a:p>
          <a:p>
            <a:pPr algn="just"/>
            <a:r>
              <a:rPr lang="fr-BE" sz="1400" dirty="0" err="1"/>
              <a:t>Hola</a:t>
            </a:r>
            <a:r>
              <a:rPr lang="fr-BE" sz="1400" dirty="0"/>
              <a:t> ! Bonjour ! Je m'appelle Domingo,</a:t>
            </a:r>
          </a:p>
          <a:p>
            <a:pPr algn="just"/>
            <a:r>
              <a:rPr lang="fr-BE" sz="1400" dirty="0"/>
              <a:t> J’ai 10 ans, je suis chilien. C'est de </a:t>
            </a:r>
          </a:p>
          <a:p>
            <a:pPr algn="just"/>
            <a:r>
              <a:rPr lang="fr-BE" sz="1400" dirty="0"/>
              <a:t>mon pays que  proviennent les pommes </a:t>
            </a:r>
          </a:p>
          <a:p>
            <a:pPr algn="just"/>
            <a:r>
              <a:rPr lang="fr-BE" sz="1400" dirty="0"/>
              <a:t>que tu retrouves toute l'année dans les </a:t>
            </a:r>
          </a:p>
          <a:p>
            <a:pPr algn="just"/>
            <a:r>
              <a:rPr lang="fr-BE" sz="1400" dirty="0"/>
              <a:t>supermarchés de ton pays.</a:t>
            </a:r>
          </a:p>
          <a:p>
            <a:pPr algn="just"/>
            <a:r>
              <a:rPr lang="fr-BE" sz="1400" dirty="0"/>
              <a:t>Mais sais-tu pourquoi nous en avons </a:t>
            </a:r>
          </a:p>
          <a:p>
            <a:pPr algn="just"/>
            <a:r>
              <a:rPr lang="fr-BE" sz="1400" dirty="0"/>
              <a:t>autant ?</a:t>
            </a:r>
          </a:p>
          <a:p>
            <a:pPr algn="just"/>
            <a:r>
              <a:rPr lang="fr-BE" sz="1400" dirty="0"/>
              <a:t>Bien vu, c'est grâce au soleil et aux </a:t>
            </a:r>
          </a:p>
          <a:p>
            <a:pPr algn="just"/>
            <a:r>
              <a:rPr lang="fr-BE" sz="1400" dirty="0"/>
              <a:t>Nombreux  climats ! Mais vouloir en </a:t>
            </a:r>
          </a:p>
          <a:p>
            <a:pPr algn="just"/>
            <a:r>
              <a:rPr lang="fr-BE" sz="1400" dirty="0"/>
              <a:t>manger toute  l'année a un prix : la nature</a:t>
            </a:r>
          </a:p>
          <a:p>
            <a:r>
              <a:rPr lang="fr-BE" sz="1400" dirty="0"/>
              <a:t> et le cycle des saisons ne sont plus respectés et cela entraine des conséquences néfastes pour la planète.  Ne peut-on pas attendre la bonne saison pour se régaler ? Pourquoi venir les chercher de si loin ? N'y </a:t>
            </a:r>
            <a:r>
              <a:rPr lang="fr-BE" sz="1400" dirty="0" err="1"/>
              <a:t>a-t-il</a:t>
            </a:r>
            <a:r>
              <a:rPr lang="fr-BE" sz="1400" dirty="0"/>
              <a:t> pas des pommes dans ton pays ?</a:t>
            </a:r>
          </a:p>
          <a:p>
            <a:r>
              <a:rPr lang="fr-BE" sz="1400" dirty="0"/>
              <a:t> </a:t>
            </a:r>
          </a:p>
          <a:p>
            <a:r>
              <a:rPr lang="fr-BE" sz="1400" dirty="0"/>
              <a:t>  </a:t>
            </a:r>
          </a:p>
          <a:p>
            <a:r>
              <a:rPr lang="fr-BE" sz="1400" b="1" dirty="0"/>
              <a:t>Petite devinette </a:t>
            </a:r>
            <a:r>
              <a:rPr lang="fr-BE" sz="1400" dirty="0"/>
              <a:t>: Quelle est la saison des pommes en Belgique ?</a:t>
            </a:r>
          </a:p>
          <a:p>
            <a:r>
              <a:rPr lang="fr-BE" sz="1400" dirty="0"/>
              <a:t> </a:t>
            </a:r>
            <a:r>
              <a:rPr lang="fr-BE" sz="1400" b="1" dirty="0"/>
              <a:t>Le sais-tu ? </a:t>
            </a:r>
            <a:r>
              <a:rPr lang="fr-BE" sz="1400" dirty="0"/>
              <a:t>Le Chili est le premier fournisseur de l'Europe en pommes de contre-saison.</a:t>
            </a:r>
          </a:p>
          <a:p>
            <a:r>
              <a:rPr lang="fr-BE" sz="1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22007782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FAE55742-D7B4-46B4-B2C4-4D23E9096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988840"/>
            <a:ext cx="4188656" cy="44213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A362968-C722-44EF-82A3-AC9C1F9BF2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2852936"/>
            <a:ext cx="2505674" cy="331041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E0ECA5E-055F-369F-BE45-83C1EAF0CDBD}"/>
              </a:ext>
            </a:extLst>
          </p:cNvPr>
          <p:cNvSpPr txBox="1"/>
          <p:nvPr/>
        </p:nvSpPr>
        <p:spPr>
          <a:xfrm>
            <a:off x="827584" y="332656"/>
            <a:ext cx="770485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Qu’</a:t>
            </a:r>
            <a:r>
              <a:rPr kumimoji="0" lang="fr-BE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est</a:t>
            </a:r>
            <a:r>
              <a:rPr lang="en-US" sz="4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-</a:t>
            </a:r>
            <a:r>
              <a:rPr kumimoji="0" lang="fr-BE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ce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qui se cache derrière le </a:t>
            </a:r>
            <a:r>
              <a:rPr kumimoji="0" lang="en-US" sz="4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chocolat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( cacao)? </a:t>
            </a:r>
            <a:endParaRPr lang="fr-FR" sz="1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1537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70AB5F45-7467-FCB3-B85A-DAEBED535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16" y="0"/>
            <a:ext cx="9144000" cy="5733256"/>
          </a:xfrm>
          <a:prstGeom prst="rect">
            <a:avLst/>
          </a:prstGeom>
        </p:spPr>
      </p:pic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1B92B395-92E3-BC2A-26A9-B48085685191}"/>
              </a:ext>
            </a:extLst>
          </p:cNvPr>
          <p:cNvCxnSpPr>
            <a:cxnSpLocks/>
          </p:cNvCxnSpPr>
          <p:nvPr/>
        </p:nvCxnSpPr>
        <p:spPr>
          <a:xfrm flipV="1">
            <a:off x="4427984" y="2060848"/>
            <a:ext cx="360040" cy="151216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066E68A9-3A7E-2A54-E550-2B7AF5F33B6F}"/>
              </a:ext>
            </a:extLst>
          </p:cNvPr>
          <p:cNvSpPr txBox="1"/>
          <p:nvPr/>
        </p:nvSpPr>
        <p:spPr>
          <a:xfrm>
            <a:off x="1115616" y="6254185"/>
            <a:ext cx="4584938" cy="372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Distance de Bruxelles : 4853 kms</a:t>
            </a:r>
            <a:endParaRPr lang="es-ES" sz="1600" b="1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33A73395-672E-A927-765C-D6DE7B302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2160" y="5720316"/>
            <a:ext cx="1511939" cy="107908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9EEBEBC-D889-89B1-BEC0-3C6C537194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7951" y="2348880"/>
            <a:ext cx="558065" cy="5040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37928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D3AFF00-CF5E-06A4-2018-DE0225F7C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32656"/>
            <a:ext cx="3248522" cy="266429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9063CE7-9369-B995-E6C2-E46D00CDE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825" y="3284985"/>
            <a:ext cx="3248522" cy="2520280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615362" y="26278"/>
            <a:ext cx="5475555" cy="6694843"/>
          </a:xfrm>
          <a:prstGeom prst="rect">
            <a:avLst/>
          </a:prstGeom>
          <a:noFill/>
          <a:ln w="38100" algn="in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fr-BE"/>
          </a:p>
        </p:txBody>
      </p:sp>
      <p:grpSp>
        <p:nvGrpSpPr>
          <p:cNvPr id="8" name="Group 5"/>
          <p:cNvGrpSpPr>
            <a:grpSpLocks/>
          </p:cNvGrpSpPr>
          <p:nvPr/>
        </p:nvGrpSpPr>
        <p:grpSpPr bwMode="auto">
          <a:xfrm>
            <a:off x="3548035" y="332656"/>
            <a:ext cx="5542882" cy="1423614"/>
            <a:chOff x="106661930" y="110425737"/>
            <a:chExt cx="5542489" cy="1543916"/>
          </a:xfrm>
        </p:grpSpPr>
        <p:sp>
          <p:nvSpPr>
            <p:cNvPr id="9" name="Zone de texte 5"/>
            <p:cNvSpPr txBox="1">
              <a:spLocks noChangeArrowheads="1"/>
            </p:cNvSpPr>
            <p:nvPr/>
          </p:nvSpPr>
          <p:spPr bwMode="auto">
            <a:xfrm>
              <a:off x="108765870" y="110997032"/>
              <a:ext cx="2517878" cy="692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BE" altLang="fr-FR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entury Gothic" pitchFamily="34" charset="0"/>
                  <a:cs typeface="Arial" pitchFamily="34" charset="0"/>
                </a:rPr>
                <a:t>Cote d’Ivoire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BE" altLang="fr-FR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entury Gothic" pitchFamily="34" charset="0"/>
                  <a:cs typeface="Arial" pitchFamily="34" charset="0"/>
                </a:rPr>
                <a:t>Capitale : Yamoussoukro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BE" altLang="fr-FR" sz="11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entury Gothic" pitchFamily="34" charset="0"/>
                  <a:cs typeface="Arial" pitchFamily="34" charset="0"/>
                </a:rPr>
                <a:t>Distance de Bruxelles : 4853 kms</a:t>
              </a:r>
              <a:endParaRPr kumimoji="0" lang="fr-FR" altLang="fr-F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107942136" y="110425737"/>
              <a:ext cx="4262283" cy="501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in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EEECE1"/>
                    </a:outerShdw>
                  </a:effectLst>
                </a14:hiddenEffects>
              </a:ext>
            </a:extLst>
          </p:spPr>
          <p:txBody>
            <a:bodyPr vert="horz" wrap="square" lIns="36576" tIns="36576" rIns="36576" bIns="3657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BE" altLang="fr-FR" sz="2400" b="1" i="0" u="none" strike="noStrike" cap="none" normalizeH="0" baseline="0" dirty="0">
                  <a:ln>
                    <a:noFill/>
                  </a:ln>
                  <a:solidFill>
                    <a:srgbClr val="C00000"/>
                  </a:solidFill>
                  <a:effectLst/>
                  <a:latin typeface="Kristen ITC" pitchFamily="66" charset="0"/>
                  <a:cs typeface="Arial" pitchFamily="34" charset="0"/>
                </a:rPr>
                <a:t>CHOCOLAT (cacao)</a:t>
              </a:r>
              <a:endParaRPr kumimoji="0" lang="fr-FR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056" name="Picture 8" descr="Une image contenant nourriture, Matière sèche de cacao, Graines et oléagineux, oléagineux&#10;&#10;Description générée automatiquement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30" r="-296"/>
            <a:stretch>
              <a:fillRect/>
            </a:stretch>
          </p:blipFill>
          <p:spPr bwMode="auto">
            <a:xfrm>
              <a:off x="106661930" y="110674253"/>
              <a:ext cx="1943100" cy="1295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57" name="Image 1" descr="Une image contenant plein air, arbre, habits, personne&#10;&#10;Description générée automatiquem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7" b="-21"/>
          <a:stretch>
            <a:fillRect/>
          </a:stretch>
        </p:blipFill>
        <p:spPr bwMode="auto">
          <a:xfrm>
            <a:off x="6192999" y="1592977"/>
            <a:ext cx="2897918" cy="281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730974" y="1973456"/>
            <a:ext cx="501749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400" dirty="0"/>
              <a:t>Bonjour ! Je m'appelle Brice,</a:t>
            </a:r>
          </a:p>
          <a:p>
            <a:r>
              <a:rPr lang="fr-BE" sz="1400" dirty="0"/>
              <a:t> </a:t>
            </a:r>
            <a:r>
              <a:rPr lang="fr-BE" sz="1400" b="1" dirty="0"/>
              <a:t>j'ai 8 ans</a:t>
            </a:r>
            <a:r>
              <a:rPr lang="fr-BE" sz="1400" dirty="0"/>
              <a:t> et je travaille avec </a:t>
            </a:r>
          </a:p>
          <a:p>
            <a:r>
              <a:rPr lang="fr-BE" sz="1400" dirty="0"/>
              <a:t>mon papa dans les plantations</a:t>
            </a:r>
          </a:p>
          <a:p>
            <a:r>
              <a:rPr lang="fr-BE" sz="1400" dirty="0"/>
              <a:t> de cacao. Mon travail </a:t>
            </a:r>
          </a:p>
          <a:p>
            <a:r>
              <a:rPr lang="fr-BE" sz="1400" dirty="0"/>
              <a:t>consiste à ramasser les</a:t>
            </a:r>
          </a:p>
          <a:p>
            <a:r>
              <a:rPr lang="fr-BE" sz="1400" dirty="0"/>
              <a:t> cabosses de cacao et les </a:t>
            </a:r>
          </a:p>
          <a:p>
            <a:r>
              <a:rPr lang="fr-BE" sz="1400" dirty="0"/>
              <a:t>transporter jusqu’à l’endroit où </a:t>
            </a:r>
          </a:p>
          <a:p>
            <a:r>
              <a:rPr lang="fr-BE" sz="1400" dirty="0"/>
              <a:t>elles seront coupées et séchées.</a:t>
            </a:r>
          </a:p>
          <a:p>
            <a:r>
              <a:rPr lang="fr-BE" sz="1400" dirty="0"/>
              <a:t>C’est très lourd (je soulève 10 </a:t>
            </a:r>
          </a:p>
          <a:p>
            <a:r>
              <a:rPr lang="fr-BE" sz="1400" dirty="0"/>
              <a:t>kilos tous les jours), j’ai mal au </a:t>
            </a:r>
          </a:p>
          <a:p>
            <a:r>
              <a:rPr lang="fr-BE" sz="1400" dirty="0"/>
              <a:t>dos et à la fin de la journée je</a:t>
            </a:r>
          </a:p>
          <a:p>
            <a:r>
              <a:rPr lang="fr-BE" sz="1400" dirty="0"/>
              <a:t> suis très fatigué.</a:t>
            </a:r>
          </a:p>
          <a:p>
            <a:r>
              <a:rPr lang="fr-BE" sz="1400" dirty="0"/>
              <a:t> J’aimerais bien aller à l’école mais ce travail me prend tout mon temps. Je travaille en moyenne 12 heures par jour.</a:t>
            </a:r>
          </a:p>
          <a:p>
            <a:r>
              <a:rPr lang="fr-BE" sz="1400" dirty="0"/>
              <a:t> </a:t>
            </a:r>
            <a:r>
              <a:rPr lang="fr-BE" sz="1400" b="1" dirty="0"/>
              <a:t>Le sais-tu ?  </a:t>
            </a:r>
            <a:r>
              <a:rPr lang="fr-BE" sz="1400" dirty="0"/>
              <a:t>L’UNICEF estime qu’en Côte d'Ivoire, il y a 790 000 enfants âgés de 5 à 17 ans qui travaillent dans la production de cacao</a:t>
            </a:r>
            <a:r>
              <a:rPr lang="fr-BE" sz="1600" dirty="0"/>
              <a:t>, dont 770 000 dans des conditions dangereuses.</a:t>
            </a:r>
          </a:p>
          <a:p>
            <a:r>
              <a:rPr lang="fr-BE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21236697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Résultat de recherche d'images pour &quot;boeuf&quot;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261" y="3313452"/>
            <a:ext cx="3979065" cy="2652711"/>
          </a:xfrm>
          <a:prstGeom prst="rect">
            <a:avLst/>
          </a:prstGeom>
          <a:noFill/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110D7E7-888B-0B24-BDEE-D70557ECFD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0072" y="2681501"/>
            <a:ext cx="2505674" cy="3310415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29093C1-859F-796E-1DC8-3839DAAAD882}"/>
              </a:ext>
            </a:extLst>
          </p:cNvPr>
          <p:cNvSpPr txBox="1"/>
          <p:nvPr/>
        </p:nvSpPr>
        <p:spPr>
          <a:xfrm>
            <a:off x="648072" y="260648"/>
            <a:ext cx="824440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Qu’</a:t>
            </a:r>
            <a:r>
              <a:rPr kumimoji="0" lang="fr-BE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est</a:t>
            </a:r>
            <a:r>
              <a:rPr lang="en-US" sz="4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-</a:t>
            </a:r>
            <a:r>
              <a:rPr kumimoji="0" lang="fr-BE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ce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qui se cache derrière la </a:t>
            </a:r>
            <a:r>
              <a:rPr lang="en-US" sz="4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 </a:t>
            </a:r>
            <a:r>
              <a:rPr lang="en-US" sz="4000" b="1" dirty="0" err="1">
                <a:solidFill>
                  <a:prstClr val="black"/>
                </a:solidFill>
                <a:latin typeface="Century Gothic" panose="020B0502020202020204" pitchFamily="34" charset="0"/>
              </a:rPr>
              <a:t>viande</a:t>
            </a:r>
            <a:r>
              <a:rPr lang="en-US" sz="4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 ? </a:t>
            </a:r>
            <a:endParaRPr lang="fr-FR" sz="1600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FABDC7-F354-1B7B-C86E-13D03DE47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1C615531-A32C-30AA-4C2D-895B0841E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73024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59161AE-8D09-2510-B3B9-43F9930E524A}"/>
              </a:ext>
            </a:extLst>
          </p:cNvPr>
          <p:cNvSpPr txBox="1"/>
          <p:nvPr/>
        </p:nvSpPr>
        <p:spPr>
          <a:xfrm>
            <a:off x="611560" y="5877272"/>
            <a:ext cx="5112568" cy="372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Distance de Bruxelles : </a:t>
            </a:r>
            <a:r>
              <a:rPr lang="fr-FR" b="1" kern="100" dirty="0"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</a:t>
            </a:r>
            <a:r>
              <a:rPr lang="fr-FR" sz="1800" b="1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337 kms </a:t>
            </a:r>
            <a:endParaRPr lang="es-ES" sz="1600" b="1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1450810-8F25-58AF-A6B3-09334C81A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5710523"/>
            <a:ext cx="1511939" cy="1079086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D1FBC054-A670-5436-86D3-3926825CF8D5}"/>
              </a:ext>
            </a:extLst>
          </p:cNvPr>
          <p:cNvCxnSpPr/>
          <p:nvPr/>
        </p:nvCxnSpPr>
        <p:spPr>
          <a:xfrm flipV="1">
            <a:off x="2987824" y="1988840"/>
            <a:ext cx="1728192" cy="252028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7" name="Image 6" descr="Une image contenant Graisse animale, viande rouge, bœuf, Chair&#10;&#10;Description générée automatiquement">
            <a:extLst>
              <a:ext uri="{FF2B5EF4-FFF2-40B4-BE49-F238E27FC236}">
                <a16:creationId xmlns:a16="http://schemas.microsoft.com/office/drawing/2014/main" id="{354792A4-B61E-123E-99F7-C7A49A941E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2420888"/>
            <a:ext cx="907632" cy="7200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6881064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288CA17B-2821-3200-039E-8E693535B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2656"/>
            <a:ext cx="3419872" cy="309634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8FD19445-68AB-DF06-98D0-A691413EEF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17032"/>
            <a:ext cx="3419872" cy="2808312"/>
          </a:xfrm>
          <a:prstGeom prst="rect">
            <a:avLst/>
          </a:prstGeom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8640"/>
            <a:ext cx="5724128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346954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D308F86-1936-4BEE-BEBE-F494ACD619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45" y="969176"/>
            <a:ext cx="8949626" cy="5927854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D2EDCE1D-34C1-C705-78A9-BD88723FA8D4}"/>
              </a:ext>
            </a:extLst>
          </p:cNvPr>
          <p:cNvSpPr txBox="1"/>
          <p:nvPr/>
        </p:nvSpPr>
        <p:spPr>
          <a:xfrm>
            <a:off x="611560" y="332656"/>
            <a:ext cx="8187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latin typeface="Century Gothic" panose="020B0502020202020204" pitchFamily="34" charset="0"/>
              </a:rPr>
              <a:t>Notre caddie a parlé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C3DB726-4895-F703-B64E-64B6BB5DB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60732"/>
            <a:ext cx="990563" cy="885160"/>
          </a:xfrm>
          <a:prstGeom prst="rect">
            <a:avLst/>
          </a:prstGeom>
        </p:spPr>
      </p:pic>
      <p:sp>
        <p:nvSpPr>
          <p:cNvPr id="9" name="Bulle narrative : ronde 8">
            <a:extLst>
              <a:ext uri="{FF2B5EF4-FFF2-40B4-BE49-F238E27FC236}">
                <a16:creationId xmlns:a16="http://schemas.microsoft.com/office/drawing/2014/main" id="{AB35413F-D37C-6AE6-C8C7-1D4F9DA5559E}"/>
              </a:ext>
            </a:extLst>
          </p:cNvPr>
          <p:cNvSpPr/>
          <p:nvPr/>
        </p:nvSpPr>
        <p:spPr>
          <a:xfrm>
            <a:off x="3363235" y="1284089"/>
            <a:ext cx="2376264" cy="1020184"/>
          </a:xfrm>
          <a:prstGeom prst="wedgeEllipseCallout">
            <a:avLst>
              <a:gd name="adj1" fmla="val 10491"/>
              <a:gd name="adj2" fmla="val 218219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5109009-06AD-1345-3603-0CB70DA958DE}"/>
              </a:ext>
            </a:extLst>
          </p:cNvPr>
          <p:cNvSpPr txBox="1"/>
          <p:nvPr/>
        </p:nvSpPr>
        <p:spPr>
          <a:xfrm>
            <a:off x="3653898" y="1494369"/>
            <a:ext cx="1836204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fr-BE" sz="2000" b="1" dirty="0">
                <a:highlight>
                  <a:srgbClr val="FFFF00"/>
                </a:highlight>
              </a:rPr>
              <a:t>Injustices</a:t>
            </a:r>
            <a:endParaRPr lang="fr-FR" sz="2000" b="1" dirty="0">
              <a:highlight>
                <a:srgbClr val="FFFF00"/>
              </a:highlight>
            </a:endParaRPr>
          </a:p>
        </p:txBody>
      </p:sp>
      <p:sp>
        <p:nvSpPr>
          <p:cNvPr id="13" name="Bulle narrative : ronde 12">
            <a:extLst>
              <a:ext uri="{FF2B5EF4-FFF2-40B4-BE49-F238E27FC236}">
                <a16:creationId xmlns:a16="http://schemas.microsoft.com/office/drawing/2014/main" id="{6FA45873-54E9-D442-1C84-0DDCD23C9D0F}"/>
              </a:ext>
            </a:extLst>
          </p:cNvPr>
          <p:cNvSpPr/>
          <p:nvPr/>
        </p:nvSpPr>
        <p:spPr>
          <a:xfrm>
            <a:off x="5220722" y="1873280"/>
            <a:ext cx="3095693" cy="1248817"/>
          </a:xfrm>
          <a:prstGeom prst="wedgeEllipseCallout">
            <a:avLst>
              <a:gd name="adj1" fmla="val -33284"/>
              <a:gd name="adj2" fmla="val 114464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E7C4E8F-1E7B-BE28-6836-98A249E301DA}"/>
              </a:ext>
            </a:extLst>
          </p:cNvPr>
          <p:cNvSpPr txBox="1"/>
          <p:nvPr/>
        </p:nvSpPr>
        <p:spPr>
          <a:xfrm>
            <a:off x="5575166" y="2241919"/>
            <a:ext cx="2381210" cy="40011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fr-BE" sz="2000" b="1" dirty="0">
                <a:highlight>
                  <a:srgbClr val="FFFF00"/>
                </a:highlight>
              </a:rPr>
              <a:t>Travail des enfants</a:t>
            </a:r>
            <a:endParaRPr lang="fr-FR" sz="2000" b="1" dirty="0">
              <a:highlight>
                <a:srgbClr val="FFFF00"/>
              </a:highlight>
            </a:endParaRPr>
          </a:p>
        </p:txBody>
      </p:sp>
      <p:sp>
        <p:nvSpPr>
          <p:cNvPr id="16" name="Bulle narrative : ronde 15">
            <a:extLst>
              <a:ext uri="{FF2B5EF4-FFF2-40B4-BE49-F238E27FC236}">
                <a16:creationId xmlns:a16="http://schemas.microsoft.com/office/drawing/2014/main" id="{8990AB14-D6E4-CE40-A623-2F851FDF9AB6}"/>
              </a:ext>
            </a:extLst>
          </p:cNvPr>
          <p:cNvSpPr/>
          <p:nvPr/>
        </p:nvSpPr>
        <p:spPr>
          <a:xfrm>
            <a:off x="179512" y="1873280"/>
            <a:ext cx="3222358" cy="1141274"/>
          </a:xfrm>
          <a:prstGeom prst="wedgeEllipseCallout">
            <a:avLst>
              <a:gd name="adj1" fmla="val 84548"/>
              <a:gd name="adj2" fmla="val 13003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7" name="Bulle narrative : ronde 16">
            <a:extLst>
              <a:ext uri="{FF2B5EF4-FFF2-40B4-BE49-F238E27FC236}">
                <a16:creationId xmlns:a16="http://schemas.microsoft.com/office/drawing/2014/main" id="{DCDE4F1D-2C4A-8331-8109-7894BBD0DBA1}"/>
              </a:ext>
            </a:extLst>
          </p:cNvPr>
          <p:cNvSpPr/>
          <p:nvPr/>
        </p:nvSpPr>
        <p:spPr>
          <a:xfrm>
            <a:off x="395536" y="3263094"/>
            <a:ext cx="3312368" cy="1750082"/>
          </a:xfrm>
          <a:prstGeom prst="wedgeEllipseCallout">
            <a:avLst>
              <a:gd name="adj1" fmla="val 58410"/>
              <a:gd name="adj2" fmla="val 62470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Bulle narrative : ronde 17">
            <a:extLst>
              <a:ext uri="{FF2B5EF4-FFF2-40B4-BE49-F238E27FC236}">
                <a16:creationId xmlns:a16="http://schemas.microsoft.com/office/drawing/2014/main" id="{0361B1B1-6E7A-0E12-45DD-6C41E4221DA4}"/>
              </a:ext>
            </a:extLst>
          </p:cNvPr>
          <p:cNvSpPr/>
          <p:nvPr/>
        </p:nvSpPr>
        <p:spPr>
          <a:xfrm>
            <a:off x="6012160" y="3501008"/>
            <a:ext cx="2880320" cy="1248817"/>
          </a:xfrm>
          <a:prstGeom prst="wedgeEllipseCallout">
            <a:avLst>
              <a:gd name="adj1" fmla="val -58973"/>
              <a:gd name="adj2" fmla="val 82443"/>
            </a:avLst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B2A2206-F90A-DB14-E2A6-B4549FE3507F}"/>
              </a:ext>
            </a:extLst>
          </p:cNvPr>
          <p:cNvSpPr txBox="1"/>
          <p:nvPr/>
        </p:nvSpPr>
        <p:spPr>
          <a:xfrm>
            <a:off x="827584" y="3582284"/>
            <a:ext cx="2448272" cy="1015663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fr-BE" sz="2000" b="1" dirty="0">
                <a:highlight>
                  <a:srgbClr val="FFFF00"/>
                </a:highlight>
              </a:rPr>
              <a:t>Non-respect des droits des travailleurs</a:t>
            </a:r>
            <a:endParaRPr lang="fr-FR" sz="2000" b="1" dirty="0">
              <a:highlight>
                <a:srgbClr val="FFFF00"/>
              </a:highlight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B0621706-0701-F456-3CAD-773982EBD543}"/>
              </a:ext>
            </a:extLst>
          </p:cNvPr>
          <p:cNvSpPr txBox="1"/>
          <p:nvPr/>
        </p:nvSpPr>
        <p:spPr>
          <a:xfrm>
            <a:off x="6303184" y="3740295"/>
            <a:ext cx="233809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fr-BE" sz="2000" b="1" dirty="0">
                <a:highlight>
                  <a:srgbClr val="FFFF00"/>
                </a:highlight>
              </a:rPr>
              <a:t>Non-respect des droits de l’homme</a:t>
            </a:r>
            <a:endParaRPr lang="fr-FR" sz="2000" b="1" dirty="0">
              <a:highlight>
                <a:srgbClr val="FFFF00"/>
              </a:highlight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8F54336-9B81-4B82-A960-77B01C4D980D}"/>
              </a:ext>
            </a:extLst>
          </p:cNvPr>
          <p:cNvSpPr txBox="1"/>
          <p:nvPr/>
        </p:nvSpPr>
        <p:spPr>
          <a:xfrm>
            <a:off x="810035" y="2089974"/>
            <a:ext cx="2016224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fr-BE" sz="2000" b="1" dirty="0">
                <a:highlight>
                  <a:srgbClr val="FFFF00"/>
                </a:highlight>
              </a:rPr>
              <a:t>Non-respect </a:t>
            </a:r>
            <a:r>
              <a:rPr lang="fr-BE" sz="2000" b="1" spc="-300" dirty="0">
                <a:highlight>
                  <a:srgbClr val="FFFF00"/>
                </a:highlight>
              </a:rPr>
              <a:t> </a:t>
            </a:r>
            <a:r>
              <a:rPr lang="fr-BE" sz="2000" b="1" dirty="0">
                <a:highlight>
                  <a:srgbClr val="FFFF00"/>
                </a:highlight>
              </a:rPr>
              <a:t>de l’environnement </a:t>
            </a:r>
          </a:p>
        </p:txBody>
      </p:sp>
    </p:spTree>
    <p:extLst>
      <p:ext uri="{BB962C8B-B14F-4D97-AF65-F5344CB8AC3E}">
        <p14:creationId xmlns:p14="http://schemas.microsoft.com/office/powerpoint/2010/main" val="3979385893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991" y="292379"/>
            <a:ext cx="17180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s-PE" sz="4000" b="1" dirty="0">
                <a:solidFill>
                  <a:srgbClr val="1F497D">
                    <a:lumMod val="50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Que </a:t>
            </a:r>
          </a:p>
          <a:p>
            <a:pPr defTabSz="685800"/>
            <a:r>
              <a:rPr lang="es-PE" sz="4000" b="1" dirty="0">
                <a:solidFill>
                  <a:srgbClr val="1F497D">
                    <a:lumMod val="50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faire ? </a:t>
            </a:r>
          </a:p>
        </p:txBody>
      </p:sp>
      <p:pic>
        <p:nvPicPr>
          <p:cNvPr id="25604" name="Picture 4" descr="Résultat de recherche d'images pour &quot;achetons  locale&quot;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982" y="4779154"/>
            <a:ext cx="1684949" cy="1567173"/>
          </a:xfrm>
          <a:prstGeom prst="rect">
            <a:avLst/>
          </a:prstGeom>
          <a:noFill/>
        </p:spPr>
      </p:pic>
      <p:pic>
        <p:nvPicPr>
          <p:cNvPr id="25606" name="Picture 6" descr="Résultat de recherche d'images pour &quot;achats produits saisons&quot;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/>
          <a:srcRect b="10587"/>
          <a:stretch/>
        </p:blipFill>
        <p:spPr bwMode="auto">
          <a:xfrm>
            <a:off x="2404038" y="292379"/>
            <a:ext cx="6603698" cy="4135421"/>
          </a:xfrm>
          <a:prstGeom prst="rect">
            <a:avLst/>
          </a:prstGeom>
          <a:noFill/>
        </p:spPr>
      </p:pic>
      <p:pic>
        <p:nvPicPr>
          <p:cNvPr id="3076" name="Picture 4" descr="Résultat de recherche d'images pour &quot;penser clipart&quot;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9512" y="2197486"/>
            <a:ext cx="1530429" cy="1422941"/>
          </a:xfrm>
          <a:prstGeom prst="rect">
            <a:avLst/>
          </a:prstGeom>
          <a:noFill/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14CB659B-4E1A-49F1-B62B-8F72427A84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188" y="4427800"/>
            <a:ext cx="3613772" cy="1701432"/>
          </a:xfrm>
          <a:prstGeom prst="rect">
            <a:avLst/>
          </a:prstGeom>
        </p:spPr>
      </p:pic>
      <p:pic>
        <p:nvPicPr>
          <p:cNvPr id="6" name="Image 5" descr="Une image contenant texte&#10;&#10;Description générée avec un niveau de confiance élevé">
            <a:extLst>
              <a:ext uri="{FF2B5EF4-FFF2-40B4-BE49-F238E27FC236}">
                <a16:creationId xmlns:a16="http://schemas.microsoft.com/office/drawing/2014/main" id="{35FD73A2-1202-4883-8E06-4B4A1A70336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118321"/>
            <a:ext cx="792088" cy="888837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CD198AF-2B66-035E-E5F9-2730CA250619}"/>
              </a:ext>
            </a:extLst>
          </p:cNvPr>
          <p:cNvSpPr txBox="1"/>
          <p:nvPr/>
        </p:nvSpPr>
        <p:spPr>
          <a:xfrm>
            <a:off x="52456" y="3645693"/>
            <a:ext cx="228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/>
            <a:r>
              <a:rPr lang="fr-BE" b="1" dirty="0">
                <a:solidFill>
                  <a:srgbClr val="1F497D">
                    <a:lumMod val="50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Manger des fruits et légumes de saison </a:t>
            </a:r>
            <a:r>
              <a:rPr lang="fr-BE" sz="1800" b="1" dirty="0">
                <a:solidFill>
                  <a:srgbClr val="1F497D">
                    <a:lumMod val="50000"/>
                  </a:srgbClr>
                </a:solidFill>
                <a:latin typeface="Century Gothic" panose="020B0502020202020204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8AC501E-9554-55E2-D989-40FEB2E0D757}"/>
              </a:ext>
            </a:extLst>
          </p:cNvPr>
          <p:cNvSpPr txBox="1"/>
          <p:nvPr/>
        </p:nvSpPr>
        <p:spPr>
          <a:xfrm>
            <a:off x="324175" y="6325175"/>
            <a:ext cx="3210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entury Gothic" panose="020B0502020202020204" pitchFamily="34" charset="0"/>
              </a:rPr>
              <a:t>Privilégier les circuits courts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66FB000-3A90-4111-FA32-0F182F0A757B}"/>
              </a:ext>
            </a:extLst>
          </p:cNvPr>
          <p:cNvSpPr txBox="1"/>
          <p:nvPr/>
        </p:nvSpPr>
        <p:spPr>
          <a:xfrm>
            <a:off x="3851920" y="6129232"/>
            <a:ext cx="5191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entury Gothic" panose="020B0502020202020204" pitchFamily="34" charset="0"/>
              </a:rPr>
              <a:t>Privilégier les produits  issus du commerce équitable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77867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4400" b="1" dirty="0">
                <a:latin typeface="Century Gothic" panose="020B0502020202020204" pitchFamily="34" charset="0"/>
                <a:cs typeface="Arial" pitchFamily="34" charset="0"/>
              </a:rPr>
              <a:t>Travail en groupe</a:t>
            </a:r>
            <a:r>
              <a:rPr lang="fr-BE" sz="4400" dirty="0">
                <a:latin typeface="Century Gothic" panose="020B0502020202020204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030" name="Picture 6" descr="Résultat de recherche d'images pour &quot;exposé groupe&quot;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500306"/>
            <a:ext cx="3076575" cy="3743325"/>
          </a:xfrm>
          <a:prstGeom prst="rect">
            <a:avLst/>
          </a:prstGeom>
          <a:noFill/>
        </p:spPr>
      </p:pic>
      <p:pic>
        <p:nvPicPr>
          <p:cNvPr id="4" name="Picture 2" descr="modèle vierge de tableau de menu noir en bois 1735925 Art vectoriel chez  Vecteezy">
            <a:extLst>
              <a:ext uri="{FF2B5EF4-FFF2-40B4-BE49-F238E27FC236}">
                <a16:creationId xmlns:a16="http://schemas.microsoft.com/office/drawing/2014/main" id="{5979D684-AD64-4473-D47B-1D02174A17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286991"/>
            <a:ext cx="5638841" cy="4983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BB9CBF70-D70E-2F42-1896-C91EACB4BF7E}"/>
              </a:ext>
            </a:extLst>
          </p:cNvPr>
          <p:cNvSpPr txBox="1"/>
          <p:nvPr/>
        </p:nvSpPr>
        <p:spPr>
          <a:xfrm>
            <a:off x="4902400" y="2517074"/>
            <a:ext cx="33843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</a:rPr>
              <a:t>Entrée+</a:t>
            </a:r>
          </a:p>
          <a:p>
            <a:r>
              <a:rPr lang="fr-FR" sz="4000" b="1" dirty="0">
                <a:solidFill>
                  <a:schemeClr val="bg1"/>
                </a:solidFill>
              </a:rPr>
              <a:t>Plat+</a:t>
            </a:r>
          </a:p>
          <a:p>
            <a:r>
              <a:rPr lang="fr-FR" sz="4000" b="1" dirty="0">
                <a:solidFill>
                  <a:schemeClr val="bg1"/>
                </a:solidFill>
              </a:rPr>
              <a:t>Dessert</a:t>
            </a:r>
          </a:p>
          <a:p>
            <a:endParaRPr lang="fr-FR" sz="4000" b="1" dirty="0">
              <a:solidFill>
                <a:schemeClr val="bg1"/>
              </a:solidFill>
            </a:endParaRPr>
          </a:p>
          <a:p>
            <a:r>
              <a:rPr lang="fr-FR" sz="4000" b="1" dirty="0">
                <a:solidFill>
                  <a:schemeClr val="bg1"/>
                </a:solidFill>
              </a:rPr>
              <a:t>= 25 euros 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9F658570-833C-F1A6-B014-B9518DE0C9B6}"/>
              </a:ext>
            </a:extLst>
          </p:cNvPr>
          <p:cNvCxnSpPr>
            <a:cxnSpLocks/>
          </p:cNvCxnSpPr>
          <p:nvPr/>
        </p:nvCxnSpPr>
        <p:spPr>
          <a:xfrm>
            <a:off x="4902400" y="4725144"/>
            <a:ext cx="223224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associé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3604" y="913643"/>
            <a:ext cx="2143125" cy="2143125"/>
          </a:xfrm>
          <a:prstGeom prst="rect">
            <a:avLst/>
          </a:prstGeom>
          <a:noFill/>
        </p:spPr>
      </p:pic>
      <p:pic>
        <p:nvPicPr>
          <p:cNvPr id="3" name="Picture 2" descr="Image associé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3471" y="913643"/>
            <a:ext cx="2486841" cy="2143125"/>
          </a:xfrm>
          <a:prstGeom prst="rect">
            <a:avLst/>
          </a:prstGeom>
          <a:noFill/>
        </p:spPr>
      </p:pic>
      <p:pic>
        <p:nvPicPr>
          <p:cNvPr id="4" name="Picture 2" descr="Résultat de recherche d'images pour &quot;boeuf&quot;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34099" y="3148532"/>
            <a:ext cx="2287802" cy="14358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29058" y="2678901"/>
            <a:ext cx="964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7200" b="1" dirty="0">
                <a:solidFill>
                  <a:srgbClr val="FF0000"/>
                </a:solidFill>
                <a:latin typeface="Calibri"/>
              </a:rPr>
              <a:t>?</a:t>
            </a:r>
            <a:r>
              <a:rPr lang="es-PE" sz="1350" dirty="0">
                <a:solidFill>
                  <a:prstClr val="black"/>
                </a:solidFill>
                <a:latin typeface="Calibri"/>
              </a:rPr>
              <a:t> </a:t>
            </a:r>
          </a:p>
        </p:txBody>
      </p:sp>
      <p:pic>
        <p:nvPicPr>
          <p:cNvPr id="6" name="Picture 2" descr="Résultat de recherche d'images pour &quot;boeuf&quot;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15697" y="3030719"/>
            <a:ext cx="2287802" cy="155370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81092" y="1980926"/>
            <a:ext cx="1572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>
                <a:solidFill>
                  <a:prstClr val="white"/>
                </a:solidFill>
                <a:latin typeface="Calibri"/>
              </a:rPr>
              <a:t>Belgique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11463" y="2064694"/>
            <a:ext cx="12323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>
                <a:solidFill>
                  <a:prstClr val="white"/>
                </a:solidFill>
                <a:latin typeface="Calibri"/>
              </a:rPr>
              <a:t>Chili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99493" y="3531876"/>
            <a:ext cx="1821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b="1" dirty="0">
                <a:solidFill>
                  <a:schemeClr val="bg1"/>
                </a:solidFill>
                <a:latin typeface="Calibri"/>
              </a:rPr>
              <a:t>Belgique</a:t>
            </a:r>
            <a:r>
              <a:rPr lang="es-PE" sz="2400" dirty="0">
                <a:solidFill>
                  <a:schemeClr val="bg1"/>
                </a:solidFill>
                <a:latin typeface="Calibri"/>
              </a:rPr>
              <a:t>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0112" y="3648397"/>
            <a:ext cx="20895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b="1" dirty="0">
                <a:solidFill>
                  <a:schemeClr val="bg1"/>
                </a:solidFill>
                <a:latin typeface="Calibri"/>
              </a:rPr>
              <a:t>Argentine</a:t>
            </a:r>
            <a:r>
              <a:rPr lang="es-PE" sz="2400" dirty="0">
                <a:solidFill>
                  <a:prstClr val="white"/>
                </a:solidFill>
                <a:latin typeface="Calibri"/>
              </a:rPr>
              <a:t>  </a:t>
            </a:r>
          </a:p>
        </p:txBody>
      </p:sp>
      <p:pic>
        <p:nvPicPr>
          <p:cNvPr id="13" name="Image 12" descr="Une image contenant banane&#10;&#10;Description générée avec un niveau de confiance élevé">
            <a:extLst>
              <a:ext uri="{FF2B5EF4-FFF2-40B4-BE49-F238E27FC236}">
                <a16:creationId xmlns:a16="http://schemas.microsoft.com/office/drawing/2014/main" id="{942267FA-E6C7-43E6-9D08-B9CD19CCC3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287" y="4454128"/>
            <a:ext cx="2143424" cy="1786187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9AFA1AFC-2328-4A8A-A17B-58EE168B9D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8105" y="4805930"/>
            <a:ext cx="1935664" cy="1150365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6A97461B-7085-1EC0-CF9D-D0547BF8A8B2}"/>
              </a:ext>
            </a:extLst>
          </p:cNvPr>
          <p:cNvSpPr txBox="1"/>
          <p:nvPr/>
        </p:nvSpPr>
        <p:spPr>
          <a:xfrm>
            <a:off x="1565075" y="5916541"/>
            <a:ext cx="5738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>
                <a:latin typeface="Century Gothic" panose="020B0502020202020204" pitchFamily="34" charset="0"/>
              </a:rPr>
              <a:t>Même chose ? 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EF3E67F1-005B-D8B8-45EC-303773CAE3A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673491">
            <a:off x="6260399" y="5714877"/>
            <a:ext cx="2180522" cy="775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9740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26628" name="Picture 4" descr="Résultat de recherche d'images pour &quot;merci pour votre attention&quot;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/>
          <a:srcRect l="1762"/>
          <a:stretch/>
        </p:blipFill>
        <p:spPr bwMode="auto">
          <a:xfrm>
            <a:off x="882502" y="188640"/>
            <a:ext cx="7073874" cy="6552728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115616" y="464318"/>
            <a:ext cx="7176860" cy="1164482"/>
          </a:xfrm>
        </p:spPr>
        <p:txBody>
          <a:bodyPr>
            <a:noAutofit/>
          </a:bodyPr>
          <a:lstStyle/>
          <a:p>
            <a:r>
              <a:rPr lang="fr-BE" sz="40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</a:rPr>
              <a:t>Que regardez- vous en premier lors de vos achats? </a:t>
            </a:r>
          </a:p>
        </p:txBody>
      </p:sp>
      <p:pic>
        <p:nvPicPr>
          <p:cNvPr id="15368" name="Picture 8" descr="http://www.afsca.be/_pictures/users/pccb/Untitled_00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579" y="2298018"/>
            <a:ext cx="5598667" cy="151460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229145" y="4661304"/>
            <a:ext cx="2406751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685800"/>
            <a:r>
              <a:rPr lang="fr-BE" sz="1200" dirty="0">
                <a:solidFill>
                  <a:prstClr val="black"/>
                </a:solidFill>
                <a:latin typeface="Century Gothic" panose="020B0502020202020204" pitchFamily="34" charset="0"/>
              </a:rPr>
              <a:t>D’où vient le produit? 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rot="5400000" flipH="1" flipV="1">
            <a:off x="2134178" y="3670103"/>
            <a:ext cx="1500198" cy="3750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4773A646-6648-4049-965E-2F913A911B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95" r="28058"/>
          <a:stretch/>
        </p:blipFill>
        <p:spPr>
          <a:xfrm flipH="1">
            <a:off x="6156176" y="2008036"/>
            <a:ext cx="2808310" cy="3513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390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428604"/>
            <a:ext cx="8358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3200" dirty="0">
                <a:solidFill>
                  <a:schemeClr val="tx2">
                    <a:lumMod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Qu’avez-vous remarqué sur le dépliant 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4066" y="1187063"/>
            <a:ext cx="44139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800" dirty="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Produits d’ailleurs, loin d’ici </a:t>
            </a:r>
          </a:p>
        </p:txBody>
      </p:sp>
      <p:pic>
        <p:nvPicPr>
          <p:cNvPr id="16386" name="Picture 2" descr="Résultat de recherche d'images pour &quot;analyse&quot;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716016" y="1412776"/>
            <a:ext cx="3784500" cy="2836446"/>
          </a:xfrm>
          <a:prstGeom prst="rect">
            <a:avLst/>
          </a:prstGeom>
          <a:noFill/>
        </p:spPr>
      </p:pic>
      <p:pic>
        <p:nvPicPr>
          <p:cNvPr id="1026" name="Picture 2" descr="Gratuit Photos gratuites de créativité, environnement, fond d'écran de la terre Photos">
            <a:extLst>
              <a:ext uri="{FF2B5EF4-FFF2-40B4-BE49-F238E27FC236}">
                <a16:creationId xmlns:a16="http://schemas.microsoft.com/office/drawing/2014/main" id="{D7D88FBA-C88E-56FC-DA34-31039A3C09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13" b="11333"/>
          <a:stretch/>
        </p:blipFill>
        <p:spPr bwMode="auto">
          <a:xfrm>
            <a:off x="107504" y="2276872"/>
            <a:ext cx="4176464" cy="446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6548F18-937E-9016-2F1A-28BB27EE3922}"/>
              </a:ext>
            </a:extLst>
          </p:cNvPr>
          <p:cNvSpPr txBox="1"/>
          <p:nvPr/>
        </p:nvSpPr>
        <p:spPr>
          <a:xfrm>
            <a:off x="4396059" y="4422872"/>
            <a:ext cx="4176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Century Gothic" panose="020B0502020202020204" pitchFamily="34" charset="0"/>
              </a:rPr>
              <a:t>Ils viennent de partout dans le monde !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7BDFED6-6E33-4606-AFE2-886ADB1C01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 3" descr="Une image contenant croquis, dessin, art, noir et blanc&#10;&#10;Description générée automatiquement">
            <a:extLst>
              <a:ext uri="{FF2B5EF4-FFF2-40B4-BE49-F238E27FC236}">
                <a16:creationId xmlns:a16="http://schemas.microsoft.com/office/drawing/2014/main" id="{A94CBAEB-6B57-5F12-6BFD-0A47E8AD9F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</a:blip>
          <a:srcRect l="3947" r="1834" b="-3"/>
          <a:stretch/>
        </p:blipFill>
        <p:spPr>
          <a:xfrm>
            <a:off x="3410952" y="-5"/>
            <a:ext cx="5733047" cy="3681406"/>
          </a:xfrm>
          <a:prstGeom prst="rect">
            <a:avLst/>
          </a:prstGeom>
        </p:spPr>
      </p:pic>
      <p:pic>
        <p:nvPicPr>
          <p:cNvPr id="3" name="Image 2" descr="Une image contenant transport, charrette à bras, panier, charrette&#10;&#10;Description générée automatiquement">
            <a:extLst>
              <a:ext uri="{FF2B5EF4-FFF2-40B4-BE49-F238E27FC236}">
                <a16:creationId xmlns:a16="http://schemas.microsoft.com/office/drawing/2014/main" id="{0A7634D8-8396-CF11-A33A-C987255EF6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40" r="3" b="15654"/>
          <a:stretch/>
        </p:blipFill>
        <p:spPr>
          <a:xfrm>
            <a:off x="3410953" y="3681409"/>
            <a:ext cx="5733047" cy="317659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90DEF05-784E-4B61-89E4-04C4ECF4E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36000">
                <a:schemeClr val="tx1">
                  <a:lumMod val="95000"/>
                  <a:lumOff val="5000"/>
                </a:schemeClr>
              </a:gs>
              <a:gs pos="81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DDEC986-6C45-2694-2693-DE8C4FAFE5A9}"/>
              </a:ext>
            </a:extLst>
          </p:cNvPr>
          <p:cNvSpPr txBox="1"/>
          <p:nvPr/>
        </p:nvSpPr>
        <p:spPr>
          <a:xfrm>
            <a:off x="628650" y="1115219"/>
            <a:ext cx="4046934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fr-BE" sz="4400" b="1" kern="1200" dirty="0">
                <a:solidFill>
                  <a:schemeClr val="bg1"/>
                </a:solidFill>
                <a:latin typeface="Century Gothic" panose="020B0502020202020204" pitchFamily="34" charset="0"/>
                <a:ea typeface="+mj-ea"/>
                <a:cs typeface="+mj-cs"/>
              </a:rPr>
              <a:t>Qu’est-ce qui se cache derrière? 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41BAEC7-F7B0-4224-8B18-8F74B7D87F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28650" y="3681408"/>
            <a:ext cx="8515349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0665951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Résultat de recherche d'images pour &quot;Banane&quot;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4615" y="2182728"/>
            <a:ext cx="5019108" cy="4621695"/>
          </a:xfrm>
          <a:prstGeom prst="rect">
            <a:avLst/>
          </a:prstGeom>
          <a:noFill/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F596131A-A8DD-455D-8153-BBE2DB83B5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2120" y="2564904"/>
            <a:ext cx="2505674" cy="331041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782D91A-CA41-6D22-8A0F-D7FC1DF030DC}"/>
              </a:ext>
            </a:extLst>
          </p:cNvPr>
          <p:cNvSpPr txBox="1"/>
          <p:nvPr/>
        </p:nvSpPr>
        <p:spPr>
          <a:xfrm>
            <a:off x="683568" y="260648"/>
            <a:ext cx="80648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BE" sz="4000" b="1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</a:rPr>
              <a:t>Qu’est-ce qui se cache derrière la banane ?  </a:t>
            </a:r>
          </a:p>
        </p:txBody>
      </p:sp>
    </p:spTree>
    <p:extLst>
      <p:ext uri="{BB962C8B-B14F-4D97-AF65-F5344CB8AC3E}">
        <p14:creationId xmlns:p14="http://schemas.microsoft.com/office/powerpoint/2010/main" val="25866139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3BEF2-D97F-2CD7-FE0F-03AEF8BCB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E6EB4C1-FB43-433D-BC8A-A2313EB96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57192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5AE5B366-35A9-4FDB-675C-8D7150673AB0}"/>
              </a:ext>
            </a:extLst>
          </p:cNvPr>
          <p:cNvCxnSpPr>
            <a:cxnSpLocks/>
          </p:cNvCxnSpPr>
          <p:nvPr/>
        </p:nvCxnSpPr>
        <p:spPr>
          <a:xfrm flipV="1">
            <a:off x="2411760" y="1844824"/>
            <a:ext cx="2304256" cy="1152128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" name="Picture 2" descr="Résultat de recherche d'images pour &quot;Banane&quot;">
            <a:hlinkClick r:id="rId3"/>
            <a:extLst>
              <a:ext uri="{FF2B5EF4-FFF2-40B4-BE49-F238E27FC236}">
                <a16:creationId xmlns:a16="http://schemas.microsoft.com/office/drawing/2014/main" id="{668977E3-3AFC-A3D3-7335-99E4E2B53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987824" y="1916832"/>
            <a:ext cx="784536" cy="722416"/>
          </a:xfrm>
          <a:prstGeom prst="rect">
            <a:avLst/>
          </a:prstGeom>
          <a:noFill/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8C28C853-7918-A260-8026-05A9D9681164}"/>
              </a:ext>
            </a:extLst>
          </p:cNvPr>
          <p:cNvSpPr txBox="1"/>
          <p:nvPr/>
        </p:nvSpPr>
        <p:spPr>
          <a:xfrm>
            <a:off x="611560" y="5678121"/>
            <a:ext cx="4572000" cy="372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b="1" kern="1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Distance de Bruxelles : 9050 kms</a:t>
            </a:r>
            <a:endParaRPr lang="es-ES" sz="1600" b="1" kern="1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14EADB1-D935-A70B-FFDD-DE818E2D6F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580111" y="5229200"/>
            <a:ext cx="1656184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4274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9D77BB9-19C3-4955-8D5A-F55425A599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07" y="980729"/>
            <a:ext cx="3054361" cy="230796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5E44AA7-D861-4E30-BC17-B44E549C0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07" y="3429000"/>
            <a:ext cx="3054361" cy="230796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9E39155-1E71-2788-CD21-9DC078D0D8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7168" y="836713"/>
            <a:ext cx="5705311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0473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mage associée">
            <a:hlinkClick r:id="rId2"/>
            <a:extLst>
              <a:ext uri="{FF2B5EF4-FFF2-40B4-BE49-F238E27FC236}">
                <a16:creationId xmlns:a16="http://schemas.microsoft.com/office/drawing/2014/main" id="{E6087C0F-93B1-61DF-E38A-C05E7D57F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696" y="2492896"/>
            <a:ext cx="2857500" cy="2857500"/>
          </a:xfrm>
          <a:prstGeom prst="rect">
            <a:avLst/>
          </a:prstGeom>
          <a:noFill/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81BD19A-349D-472A-2B41-5DBA7E73C4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096" y="2266438"/>
            <a:ext cx="2505674" cy="331041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6E0DC785-41AB-7524-ED45-52D658EDF0E0}"/>
              </a:ext>
            </a:extLst>
          </p:cNvPr>
          <p:cNvSpPr txBox="1"/>
          <p:nvPr/>
        </p:nvSpPr>
        <p:spPr>
          <a:xfrm>
            <a:off x="564654" y="116632"/>
            <a:ext cx="811180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Qu’</a:t>
            </a:r>
            <a:r>
              <a:rPr kumimoji="0" lang="fr-BE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est</a:t>
            </a:r>
            <a:r>
              <a:rPr lang="en-US" sz="4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-</a:t>
            </a:r>
            <a:r>
              <a:rPr kumimoji="0" lang="fr-BE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ce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qui se cache derrière la </a:t>
            </a:r>
            <a:r>
              <a:rPr lang="en-US" sz="4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pomme</a:t>
            </a: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?  </a:t>
            </a:r>
          </a:p>
        </p:txBody>
      </p:sp>
    </p:spTree>
    <p:extLst>
      <p:ext uri="{BB962C8B-B14F-4D97-AF65-F5344CB8AC3E}">
        <p14:creationId xmlns:p14="http://schemas.microsoft.com/office/powerpoint/2010/main" val="29511978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486</Words>
  <Application>Microsoft Office PowerPoint</Application>
  <PresentationFormat>Affichage à l'écran (4:3)</PresentationFormat>
  <Paragraphs>81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Century Gothic</vt:lpstr>
      <vt:lpstr>Kristen ITC</vt:lpstr>
      <vt:lpstr>Office Theme</vt:lpstr>
      <vt:lpstr>1_Office Theme</vt:lpstr>
      <vt:lpstr>Thème Office</vt:lpstr>
      <vt:lpstr>KEDIMONKADI ? </vt:lpstr>
      <vt:lpstr>Présentation PowerPoint</vt:lpstr>
      <vt:lpstr>Que regardez- vous en premier lors de vos achats?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Luisa Guevara</dc:creator>
  <cp:lastModifiedBy>Luisa Guevara</cp:lastModifiedBy>
  <cp:revision>50</cp:revision>
  <dcterms:created xsi:type="dcterms:W3CDTF">2016-11-23T11:23:04Z</dcterms:created>
  <dcterms:modified xsi:type="dcterms:W3CDTF">2024-05-21T09:38:30Z</dcterms:modified>
</cp:coreProperties>
</file>